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7" r:id="rId2"/>
    <p:sldId id="279" r:id="rId3"/>
    <p:sldId id="269" r:id="rId4"/>
    <p:sldId id="270" r:id="rId5"/>
    <p:sldId id="275" r:id="rId6"/>
    <p:sldId id="272" r:id="rId7"/>
    <p:sldId id="277" r:id="rId8"/>
    <p:sldId id="273" r:id="rId9"/>
    <p:sldId id="278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A0E632-5305-46B4-AD82-1A54C72E183D}" v="91" dt="2023-04-30T18:44:05.974"/>
    <p1510:client id="{2971914D-9F88-43EE-8619-E93E252A3559}" v="26" dt="2023-05-02T20:07:17.381"/>
    <p1510:client id="{2FDA2D7A-87AF-4F2F-B075-A8D314C0CCD0}" v="1" dt="2023-04-30T16:19:55.515"/>
    <p1510:client id="{51DEB290-CA42-40D3-865B-9A97CC176110}" v="6" dt="2023-05-02T00:11:31.263"/>
    <p1510:client id="{54D1EDC2-4E60-4A3B-A390-F00EDE66F36E}" v="2" dt="2023-05-02T02:33:53.546"/>
    <p1510:client id="{5AC62BCE-4E72-4C00-B745-60F2A975A2FB}" v="22" dt="2023-04-30T18:38:10.620"/>
    <p1510:client id="{838652F3-8D9D-432A-B953-99A183D44E6F}" v="204" dt="2023-05-02T16:38:17.113"/>
    <p1510:client id="{843419E8-23E1-41FC-AFE7-E828F9E2A9A8}" v="554" dt="2023-05-01T05:38:27.833"/>
    <p1510:client id="{98E93C84-72B6-4069-9192-B1B2088F48FD}" v="193" dt="2023-05-02T02:32:17.909"/>
    <p1510:client id="{AAA817A8-F042-40DE-B20E-90746B8F755E}" v="5" dt="2023-04-30T18:46:11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625D13-6C75-4EAE-8482-5985293B4D0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7A15FA-9574-4D27-A33E-A5CF70DA68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We encountered difficulties in coding and assembling the sensors, especially since using the Arduino IDE to program the sensors was a new experience for our team.</a:t>
          </a:r>
          <a:endParaRPr lang="en-US"/>
        </a:p>
      </dgm:t>
    </dgm:pt>
    <dgm:pt modelId="{9D124097-8EEF-4315-94E4-4C1EBD5C0D3F}" type="parTrans" cxnId="{7407D32B-D67F-42DD-A87F-5CC48872933F}">
      <dgm:prSet/>
      <dgm:spPr/>
      <dgm:t>
        <a:bodyPr/>
        <a:lstStyle/>
        <a:p>
          <a:endParaRPr lang="en-US"/>
        </a:p>
      </dgm:t>
    </dgm:pt>
    <dgm:pt modelId="{2B320917-EF4E-45CD-84B4-E21B5F7EC0D7}" type="sibTrans" cxnId="{7407D32B-D67F-42DD-A87F-5CC4887293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99A21D-5C32-44C1-BF8F-9F2E565B09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Additionally, connecting the system to the</a:t>
          </a:r>
          <a:r>
            <a:rPr lang="en-US" baseline="0">
              <a:latin typeface="Century Schoolbook" panose="02040604050505020304"/>
            </a:rPr>
            <a:t> </a:t>
          </a:r>
          <a:r>
            <a:rPr lang="en-US" baseline="0"/>
            <a:t>ThingSpeak server and creating a real-time application using streamlit that does not crash while ensuring code optimization was challenging.</a:t>
          </a:r>
          <a:endParaRPr lang="en-US"/>
        </a:p>
      </dgm:t>
    </dgm:pt>
    <dgm:pt modelId="{18F6E39A-398B-4EB8-89DA-C774288ACEF8}" type="parTrans" cxnId="{DA34EC0B-741D-474C-A032-D049B6A20EC5}">
      <dgm:prSet/>
      <dgm:spPr/>
      <dgm:t>
        <a:bodyPr/>
        <a:lstStyle/>
        <a:p>
          <a:endParaRPr lang="en-US"/>
        </a:p>
      </dgm:t>
    </dgm:pt>
    <dgm:pt modelId="{C6805EEF-5B38-4DCB-8CD5-5C942A5032EF}" type="sibTrans" cxnId="{DA34EC0B-741D-474C-A032-D049B6A20E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FB1ECB-E5EF-47AA-8191-80427D4B91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However, thanks to the overall contribution of our team, we divided the work into subtasks and integrated them, which allowed us to successfully complete the system.</a:t>
          </a:r>
          <a:endParaRPr lang="en-US"/>
        </a:p>
      </dgm:t>
    </dgm:pt>
    <dgm:pt modelId="{144A2583-E019-4A06-9EF7-D150CF2A4FA9}" type="parTrans" cxnId="{F0DADE25-9E0C-4EB9-8E15-745F8030807F}">
      <dgm:prSet/>
      <dgm:spPr/>
      <dgm:t>
        <a:bodyPr/>
        <a:lstStyle/>
        <a:p>
          <a:endParaRPr lang="en-US"/>
        </a:p>
      </dgm:t>
    </dgm:pt>
    <dgm:pt modelId="{08C682EE-829B-4203-B0F7-B1BE44116A30}" type="sibTrans" cxnId="{F0DADE25-9E0C-4EB9-8E15-745F803080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465B0A-62CC-444B-A93F-CBCAB7DCED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Finally, we hosted the web application on the internet using streamlit community cloud.</a:t>
          </a:r>
          <a:endParaRPr lang="en-US"/>
        </a:p>
      </dgm:t>
    </dgm:pt>
    <dgm:pt modelId="{8C87F6C6-200E-41FE-9A1A-9160347AA5BF}" type="parTrans" cxnId="{8CC9102A-DF3B-4696-8232-BFB190B66AAB}">
      <dgm:prSet/>
      <dgm:spPr/>
      <dgm:t>
        <a:bodyPr/>
        <a:lstStyle/>
        <a:p>
          <a:endParaRPr lang="en-US"/>
        </a:p>
      </dgm:t>
    </dgm:pt>
    <dgm:pt modelId="{CB3B04EA-B4A0-485A-B27B-B33D37349927}" type="sibTrans" cxnId="{8CC9102A-DF3B-4696-8232-BFB190B66AAB}">
      <dgm:prSet/>
      <dgm:spPr/>
      <dgm:t>
        <a:bodyPr/>
        <a:lstStyle/>
        <a:p>
          <a:endParaRPr lang="en-US"/>
        </a:p>
      </dgm:t>
    </dgm:pt>
    <dgm:pt modelId="{8E2A423D-F782-455B-95E6-F89B4C382A74}" type="pres">
      <dgm:prSet presAssocID="{D0625D13-6C75-4EAE-8482-5985293B4D01}" presName="root" presStyleCnt="0">
        <dgm:presLayoutVars>
          <dgm:dir/>
          <dgm:resizeHandles val="exact"/>
        </dgm:presLayoutVars>
      </dgm:prSet>
      <dgm:spPr/>
    </dgm:pt>
    <dgm:pt modelId="{9D615955-6DAE-4C0D-B0F3-2E4F0700CFB9}" type="pres">
      <dgm:prSet presAssocID="{D0625D13-6C75-4EAE-8482-5985293B4D01}" presName="container" presStyleCnt="0">
        <dgm:presLayoutVars>
          <dgm:dir/>
          <dgm:resizeHandles val="exact"/>
        </dgm:presLayoutVars>
      </dgm:prSet>
      <dgm:spPr/>
    </dgm:pt>
    <dgm:pt modelId="{18D902E3-695E-417D-B74E-481C330FA052}" type="pres">
      <dgm:prSet presAssocID="{6D7A15FA-9574-4D27-A33E-A5CF70DA68D9}" presName="compNode" presStyleCnt="0"/>
      <dgm:spPr/>
    </dgm:pt>
    <dgm:pt modelId="{B997FA15-7283-4097-B790-27FF459179E1}" type="pres">
      <dgm:prSet presAssocID="{6D7A15FA-9574-4D27-A33E-A5CF70DA68D9}" presName="iconBgRect" presStyleLbl="bgShp" presStyleIdx="0" presStyleCnt="4"/>
      <dgm:spPr/>
    </dgm:pt>
    <dgm:pt modelId="{D33730B6-435A-4546-93F3-E1B59AAF714E}" type="pres">
      <dgm:prSet presAssocID="{6D7A15FA-9574-4D27-A33E-A5CF70DA68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06CB5DB-D1AA-4ACB-AA86-A697515CD6D5}" type="pres">
      <dgm:prSet presAssocID="{6D7A15FA-9574-4D27-A33E-A5CF70DA68D9}" presName="spaceRect" presStyleCnt="0"/>
      <dgm:spPr/>
    </dgm:pt>
    <dgm:pt modelId="{B0A3D1E3-9951-49A2-A1B3-A0F5B1687C2E}" type="pres">
      <dgm:prSet presAssocID="{6D7A15FA-9574-4D27-A33E-A5CF70DA68D9}" presName="textRect" presStyleLbl="revTx" presStyleIdx="0" presStyleCnt="4">
        <dgm:presLayoutVars>
          <dgm:chMax val="1"/>
          <dgm:chPref val="1"/>
        </dgm:presLayoutVars>
      </dgm:prSet>
      <dgm:spPr/>
    </dgm:pt>
    <dgm:pt modelId="{952D93E9-FA1F-4B1C-A76C-59A5DBBDED4A}" type="pres">
      <dgm:prSet presAssocID="{2B320917-EF4E-45CD-84B4-E21B5F7EC0D7}" presName="sibTrans" presStyleLbl="sibTrans2D1" presStyleIdx="0" presStyleCnt="0"/>
      <dgm:spPr/>
    </dgm:pt>
    <dgm:pt modelId="{0E5ADD14-D05B-45C2-AA1E-C3ECA89FD83E}" type="pres">
      <dgm:prSet presAssocID="{6C99A21D-5C32-44C1-BF8F-9F2E565B0903}" presName="compNode" presStyleCnt="0"/>
      <dgm:spPr/>
    </dgm:pt>
    <dgm:pt modelId="{0F96ADAB-BA8C-4204-9448-8946A52F8D3D}" type="pres">
      <dgm:prSet presAssocID="{6C99A21D-5C32-44C1-BF8F-9F2E565B0903}" presName="iconBgRect" presStyleLbl="bgShp" presStyleIdx="1" presStyleCnt="4"/>
      <dgm:spPr/>
    </dgm:pt>
    <dgm:pt modelId="{D65CD795-DE59-4627-9FFD-A1EE9BE22CBB}" type="pres">
      <dgm:prSet presAssocID="{6C99A21D-5C32-44C1-BF8F-9F2E565B090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6E5DBAB-C54E-45BC-8C3A-328FACE524D3}" type="pres">
      <dgm:prSet presAssocID="{6C99A21D-5C32-44C1-BF8F-9F2E565B0903}" presName="spaceRect" presStyleCnt="0"/>
      <dgm:spPr/>
    </dgm:pt>
    <dgm:pt modelId="{46B43FDA-065D-4B70-BB7B-8F26AE36AE32}" type="pres">
      <dgm:prSet presAssocID="{6C99A21D-5C32-44C1-BF8F-9F2E565B0903}" presName="textRect" presStyleLbl="revTx" presStyleIdx="1" presStyleCnt="4">
        <dgm:presLayoutVars>
          <dgm:chMax val="1"/>
          <dgm:chPref val="1"/>
        </dgm:presLayoutVars>
      </dgm:prSet>
      <dgm:spPr/>
    </dgm:pt>
    <dgm:pt modelId="{000F95D1-BCB2-41ED-A61E-50D2729B7858}" type="pres">
      <dgm:prSet presAssocID="{C6805EEF-5B38-4DCB-8CD5-5C942A5032EF}" presName="sibTrans" presStyleLbl="sibTrans2D1" presStyleIdx="0" presStyleCnt="0"/>
      <dgm:spPr/>
    </dgm:pt>
    <dgm:pt modelId="{E1D57B88-0E0C-4FB8-A946-5F1FC84C430F}" type="pres">
      <dgm:prSet presAssocID="{3FFB1ECB-E5EF-47AA-8191-80427D4B91FB}" presName="compNode" presStyleCnt="0"/>
      <dgm:spPr/>
    </dgm:pt>
    <dgm:pt modelId="{D2EB74AF-C808-4954-9B50-FB8C6A91D050}" type="pres">
      <dgm:prSet presAssocID="{3FFB1ECB-E5EF-47AA-8191-80427D4B91FB}" presName="iconBgRect" presStyleLbl="bgShp" presStyleIdx="2" presStyleCnt="4"/>
      <dgm:spPr/>
    </dgm:pt>
    <dgm:pt modelId="{9575E04B-875C-4921-A6F2-2A4DEB322293}" type="pres">
      <dgm:prSet presAssocID="{3FFB1ECB-E5EF-47AA-8191-80427D4B91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C7E327D2-7CA3-4C93-B047-8A6D1F057588}" type="pres">
      <dgm:prSet presAssocID="{3FFB1ECB-E5EF-47AA-8191-80427D4B91FB}" presName="spaceRect" presStyleCnt="0"/>
      <dgm:spPr/>
    </dgm:pt>
    <dgm:pt modelId="{561249CE-34AE-466A-BE77-464C14F91EE2}" type="pres">
      <dgm:prSet presAssocID="{3FFB1ECB-E5EF-47AA-8191-80427D4B91FB}" presName="textRect" presStyleLbl="revTx" presStyleIdx="2" presStyleCnt="4">
        <dgm:presLayoutVars>
          <dgm:chMax val="1"/>
          <dgm:chPref val="1"/>
        </dgm:presLayoutVars>
      </dgm:prSet>
      <dgm:spPr/>
    </dgm:pt>
    <dgm:pt modelId="{5505D972-23B1-4F09-A17C-5498634439ED}" type="pres">
      <dgm:prSet presAssocID="{08C682EE-829B-4203-B0F7-B1BE44116A30}" presName="sibTrans" presStyleLbl="sibTrans2D1" presStyleIdx="0" presStyleCnt="0"/>
      <dgm:spPr/>
    </dgm:pt>
    <dgm:pt modelId="{58C6364C-B3AE-4442-B2FE-8DF5745F2DB8}" type="pres">
      <dgm:prSet presAssocID="{90465B0A-62CC-444B-A93F-CBCAB7DCED00}" presName="compNode" presStyleCnt="0"/>
      <dgm:spPr/>
    </dgm:pt>
    <dgm:pt modelId="{4031714C-AFD8-4643-B500-E4835915885B}" type="pres">
      <dgm:prSet presAssocID="{90465B0A-62CC-444B-A93F-CBCAB7DCED00}" presName="iconBgRect" presStyleLbl="bgShp" presStyleIdx="3" presStyleCnt="4"/>
      <dgm:spPr/>
    </dgm:pt>
    <dgm:pt modelId="{F612BE09-202C-4E44-B80C-17E53B52E7E5}" type="pres">
      <dgm:prSet presAssocID="{90465B0A-62CC-444B-A93F-CBCAB7DCED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1F3A132F-0B76-4EA1-94A9-CFB9581A34C9}" type="pres">
      <dgm:prSet presAssocID="{90465B0A-62CC-444B-A93F-CBCAB7DCED00}" presName="spaceRect" presStyleCnt="0"/>
      <dgm:spPr/>
    </dgm:pt>
    <dgm:pt modelId="{45741012-4555-4E9E-B01B-CAA16D523DA4}" type="pres">
      <dgm:prSet presAssocID="{90465B0A-62CC-444B-A93F-CBCAB7DCED0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A34EC0B-741D-474C-A032-D049B6A20EC5}" srcId="{D0625D13-6C75-4EAE-8482-5985293B4D01}" destId="{6C99A21D-5C32-44C1-BF8F-9F2E565B0903}" srcOrd="1" destOrd="0" parTransId="{18F6E39A-398B-4EB8-89DA-C774288ACEF8}" sibTransId="{C6805EEF-5B38-4DCB-8CD5-5C942A5032EF}"/>
    <dgm:cxn modelId="{F0DADE25-9E0C-4EB9-8E15-745F8030807F}" srcId="{D0625D13-6C75-4EAE-8482-5985293B4D01}" destId="{3FFB1ECB-E5EF-47AA-8191-80427D4B91FB}" srcOrd="2" destOrd="0" parTransId="{144A2583-E019-4A06-9EF7-D150CF2A4FA9}" sibTransId="{08C682EE-829B-4203-B0F7-B1BE44116A30}"/>
    <dgm:cxn modelId="{8CC9102A-DF3B-4696-8232-BFB190B66AAB}" srcId="{D0625D13-6C75-4EAE-8482-5985293B4D01}" destId="{90465B0A-62CC-444B-A93F-CBCAB7DCED00}" srcOrd="3" destOrd="0" parTransId="{8C87F6C6-200E-41FE-9A1A-9160347AA5BF}" sibTransId="{CB3B04EA-B4A0-485A-B27B-B33D37349927}"/>
    <dgm:cxn modelId="{7407D32B-D67F-42DD-A87F-5CC48872933F}" srcId="{D0625D13-6C75-4EAE-8482-5985293B4D01}" destId="{6D7A15FA-9574-4D27-A33E-A5CF70DA68D9}" srcOrd="0" destOrd="0" parTransId="{9D124097-8EEF-4315-94E4-4C1EBD5C0D3F}" sibTransId="{2B320917-EF4E-45CD-84B4-E21B5F7EC0D7}"/>
    <dgm:cxn modelId="{3D39B839-45DC-4F40-8F70-E36C048968E5}" type="presOf" srcId="{2B320917-EF4E-45CD-84B4-E21B5F7EC0D7}" destId="{952D93E9-FA1F-4B1C-A76C-59A5DBBDED4A}" srcOrd="0" destOrd="0" presId="urn:microsoft.com/office/officeart/2018/2/layout/IconCircleList"/>
    <dgm:cxn modelId="{E3279043-35E6-4FC8-875A-2A70DF670F43}" type="presOf" srcId="{90465B0A-62CC-444B-A93F-CBCAB7DCED00}" destId="{45741012-4555-4E9E-B01B-CAA16D523DA4}" srcOrd="0" destOrd="0" presId="urn:microsoft.com/office/officeart/2018/2/layout/IconCircleList"/>
    <dgm:cxn modelId="{BA5C0A78-0D9D-4A01-9FB0-8AA1B8BA6ED1}" type="presOf" srcId="{6C99A21D-5C32-44C1-BF8F-9F2E565B0903}" destId="{46B43FDA-065D-4B70-BB7B-8F26AE36AE32}" srcOrd="0" destOrd="0" presId="urn:microsoft.com/office/officeart/2018/2/layout/IconCircleList"/>
    <dgm:cxn modelId="{EA138EAF-3239-41FA-B8D7-7F83D15DC048}" type="presOf" srcId="{08C682EE-829B-4203-B0F7-B1BE44116A30}" destId="{5505D972-23B1-4F09-A17C-5498634439ED}" srcOrd="0" destOrd="0" presId="urn:microsoft.com/office/officeart/2018/2/layout/IconCircleList"/>
    <dgm:cxn modelId="{71CBC5D1-0737-4156-97E4-5C717E9409A4}" type="presOf" srcId="{C6805EEF-5B38-4DCB-8CD5-5C942A5032EF}" destId="{000F95D1-BCB2-41ED-A61E-50D2729B7858}" srcOrd="0" destOrd="0" presId="urn:microsoft.com/office/officeart/2018/2/layout/IconCircleList"/>
    <dgm:cxn modelId="{32B1A8D2-6241-49D7-A153-F75AB6BCF229}" type="presOf" srcId="{6D7A15FA-9574-4D27-A33E-A5CF70DA68D9}" destId="{B0A3D1E3-9951-49A2-A1B3-A0F5B1687C2E}" srcOrd="0" destOrd="0" presId="urn:microsoft.com/office/officeart/2018/2/layout/IconCircleList"/>
    <dgm:cxn modelId="{D4DC4AD7-33A5-42D3-A71F-D21872C50BAA}" type="presOf" srcId="{3FFB1ECB-E5EF-47AA-8191-80427D4B91FB}" destId="{561249CE-34AE-466A-BE77-464C14F91EE2}" srcOrd="0" destOrd="0" presId="urn:microsoft.com/office/officeart/2018/2/layout/IconCircleList"/>
    <dgm:cxn modelId="{A3602CE1-544B-4F03-8DBD-81946C25BB62}" type="presOf" srcId="{D0625D13-6C75-4EAE-8482-5985293B4D01}" destId="{8E2A423D-F782-455B-95E6-F89B4C382A74}" srcOrd="0" destOrd="0" presId="urn:microsoft.com/office/officeart/2018/2/layout/IconCircleList"/>
    <dgm:cxn modelId="{9511AE2C-85BE-4503-85C8-33F6372CAB7E}" type="presParOf" srcId="{8E2A423D-F782-455B-95E6-F89B4C382A74}" destId="{9D615955-6DAE-4C0D-B0F3-2E4F0700CFB9}" srcOrd="0" destOrd="0" presId="urn:microsoft.com/office/officeart/2018/2/layout/IconCircleList"/>
    <dgm:cxn modelId="{2BF7F314-EE99-421C-9522-6114F61C126B}" type="presParOf" srcId="{9D615955-6DAE-4C0D-B0F3-2E4F0700CFB9}" destId="{18D902E3-695E-417D-B74E-481C330FA052}" srcOrd="0" destOrd="0" presId="urn:microsoft.com/office/officeart/2018/2/layout/IconCircleList"/>
    <dgm:cxn modelId="{643AC17F-8437-47EB-86F1-210E03899EDA}" type="presParOf" srcId="{18D902E3-695E-417D-B74E-481C330FA052}" destId="{B997FA15-7283-4097-B790-27FF459179E1}" srcOrd="0" destOrd="0" presId="urn:microsoft.com/office/officeart/2018/2/layout/IconCircleList"/>
    <dgm:cxn modelId="{E0AAC2BB-F5A8-4081-A25D-1703EA83B8A0}" type="presParOf" srcId="{18D902E3-695E-417D-B74E-481C330FA052}" destId="{D33730B6-435A-4546-93F3-E1B59AAF714E}" srcOrd="1" destOrd="0" presId="urn:microsoft.com/office/officeart/2018/2/layout/IconCircleList"/>
    <dgm:cxn modelId="{EBACCBC4-01B9-4837-92F7-0B0DE5CFF37E}" type="presParOf" srcId="{18D902E3-695E-417D-B74E-481C330FA052}" destId="{F06CB5DB-D1AA-4ACB-AA86-A697515CD6D5}" srcOrd="2" destOrd="0" presId="urn:microsoft.com/office/officeart/2018/2/layout/IconCircleList"/>
    <dgm:cxn modelId="{E550E03A-E1EC-4EAB-A469-A1861E67AFAC}" type="presParOf" srcId="{18D902E3-695E-417D-B74E-481C330FA052}" destId="{B0A3D1E3-9951-49A2-A1B3-A0F5B1687C2E}" srcOrd="3" destOrd="0" presId="urn:microsoft.com/office/officeart/2018/2/layout/IconCircleList"/>
    <dgm:cxn modelId="{1CB92A3F-47D8-450F-91BE-0F8EEEA37ABE}" type="presParOf" srcId="{9D615955-6DAE-4C0D-B0F3-2E4F0700CFB9}" destId="{952D93E9-FA1F-4B1C-A76C-59A5DBBDED4A}" srcOrd="1" destOrd="0" presId="urn:microsoft.com/office/officeart/2018/2/layout/IconCircleList"/>
    <dgm:cxn modelId="{22908F48-2C8F-4E6D-B153-234E226E55F0}" type="presParOf" srcId="{9D615955-6DAE-4C0D-B0F3-2E4F0700CFB9}" destId="{0E5ADD14-D05B-45C2-AA1E-C3ECA89FD83E}" srcOrd="2" destOrd="0" presId="urn:microsoft.com/office/officeart/2018/2/layout/IconCircleList"/>
    <dgm:cxn modelId="{C12C2A57-2A18-4EFA-8369-524F737218FA}" type="presParOf" srcId="{0E5ADD14-D05B-45C2-AA1E-C3ECA89FD83E}" destId="{0F96ADAB-BA8C-4204-9448-8946A52F8D3D}" srcOrd="0" destOrd="0" presId="urn:microsoft.com/office/officeart/2018/2/layout/IconCircleList"/>
    <dgm:cxn modelId="{BF0E12B5-D2B2-46CA-9B9A-C2C9BBC388C7}" type="presParOf" srcId="{0E5ADD14-D05B-45C2-AA1E-C3ECA89FD83E}" destId="{D65CD795-DE59-4627-9FFD-A1EE9BE22CBB}" srcOrd="1" destOrd="0" presId="urn:microsoft.com/office/officeart/2018/2/layout/IconCircleList"/>
    <dgm:cxn modelId="{DDDBB852-F33D-48F2-8CF3-3490860394F9}" type="presParOf" srcId="{0E5ADD14-D05B-45C2-AA1E-C3ECA89FD83E}" destId="{A6E5DBAB-C54E-45BC-8C3A-328FACE524D3}" srcOrd="2" destOrd="0" presId="urn:microsoft.com/office/officeart/2018/2/layout/IconCircleList"/>
    <dgm:cxn modelId="{1E5BF2ED-8A78-4473-B360-70354AAEB92B}" type="presParOf" srcId="{0E5ADD14-D05B-45C2-AA1E-C3ECA89FD83E}" destId="{46B43FDA-065D-4B70-BB7B-8F26AE36AE32}" srcOrd="3" destOrd="0" presId="urn:microsoft.com/office/officeart/2018/2/layout/IconCircleList"/>
    <dgm:cxn modelId="{B5D1944C-12A0-4E63-A7D8-AAAB5EB2C7D2}" type="presParOf" srcId="{9D615955-6DAE-4C0D-B0F3-2E4F0700CFB9}" destId="{000F95D1-BCB2-41ED-A61E-50D2729B7858}" srcOrd="3" destOrd="0" presId="urn:microsoft.com/office/officeart/2018/2/layout/IconCircleList"/>
    <dgm:cxn modelId="{FF9754E3-871A-4204-938A-977ECBD7D739}" type="presParOf" srcId="{9D615955-6DAE-4C0D-B0F3-2E4F0700CFB9}" destId="{E1D57B88-0E0C-4FB8-A946-5F1FC84C430F}" srcOrd="4" destOrd="0" presId="urn:microsoft.com/office/officeart/2018/2/layout/IconCircleList"/>
    <dgm:cxn modelId="{728155D3-613B-4743-869D-5EE0D094FC57}" type="presParOf" srcId="{E1D57B88-0E0C-4FB8-A946-5F1FC84C430F}" destId="{D2EB74AF-C808-4954-9B50-FB8C6A91D050}" srcOrd="0" destOrd="0" presId="urn:microsoft.com/office/officeart/2018/2/layout/IconCircleList"/>
    <dgm:cxn modelId="{FD7AA9B1-B61D-473D-8AE7-BD7F1FBA89E1}" type="presParOf" srcId="{E1D57B88-0E0C-4FB8-A946-5F1FC84C430F}" destId="{9575E04B-875C-4921-A6F2-2A4DEB322293}" srcOrd="1" destOrd="0" presId="urn:microsoft.com/office/officeart/2018/2/layout/IconCircleList"/>
    <dgm:cxn modelId="{1568C78E-C693-47E9-8992-DEF47F6D127B}" type="presParOf" srcId="{E1D57B88-0E0C-4FB8-A946-5F1FC84C430F}" destId="{C7E327D2-7CA3-4C93-B047-8A6D1F057588}" srcOrd="2" destOrd="0" presId="urn:microsoft.com/office/officeart/2018/2/layout/IconCircleList"/>
    <dgm:cxn modelId="{12891BAA-7765-4995-9A48-E2B61424DE99}" type="presParOf" srcId="{E1D57B88-0E0C-4FB8-A946-5F1FC84C430F}" destId="{561249CE-34AE-466A-BE77-464C14F91EE2}" srcOrd="3" destOrd="0" presId="urn:microsoft.com/office/officeart/2018/2/layout/IconCircleList"/>
    <dgm:cxn modelId="{C97757C5-97B9-47B1-80AC-400E5F907394}" type="presParOf" srcId="{9D615955-6DAE-4C0D-B0F3-2E4F0700CFB9}" destId="{5505D972-23B1-4F09-A17C-5498634439ED}" srcOrd="5" destOrd="0" presId="urn:microsoft.com/office/officeart/2018/2/layout/IconCircleList"/>
    <dgm:cxn modelId="{FCF7B7F2-2022-4CB4-B8D9-006A81CB8E1A}" type="presParOf" srcId="{9D615955-6DAE-4C0D-B0F3-2E4F0700CFB9}" destId="{58C6364C-B3AE-4442-B2FE-8DF5745F2DB8}" srcOrd="6" destOrd="0" presId="urn:microsoft.com/office/officeart/2018/2/layout/IconCircleList"/>
    <dgm:cxn modelId="{529319FA-68C9-4F8E-9ED1-EFAC61A52883}" type="presParOf" srcId="{58C6364C-B3AE-4442-B2FE-8DF5745F2DB8}" destId="{4031714C-AFD8-4643-B500-E4835915885B}" srcOrd="0" destOrd="0" presId="urn:microsoft.com/office/officeart/2018/2/layout/IconCircleList"/>
    <dgm:cxn modelId="{0DB89B09-5B17-43E8-A261-0EEE1C1C0DD3}" type="presParOf" srcId="{58C6364C-B3AE-4442-B2FE-8DF5745F2DB8}" destId="{F612BE09-202C-4E44-B80C-17E53B52E7E5}" srcOrd="1" destOrd="0" presId="urn:microsoft.com/office/officeart/2018/2/layout/IconCircleList"/>
    <dgm:cxn modelId="{3F24A5F2-B94A-4FC7-B55D-8673E7748BB3}" type="presParOf" srcId="{58C6364C-B3AE-4442-B2FE-8DF5745F2DB8}" destId="{1F3A132F-0B76-4EA1-94A9-CFB9581A34C9}" srcOrd="2" destOrd="0" presId="urn:microsoft.com/office/officeart/2018/2/layout/IconCircleList"/>
    <dgm:cxn modelId="{08526536-E333-4DFD-9F4B-B85517005E71}" type="presParOf" srcId="{58C6364C-B3AE-4442-B2FE-8DF5745F2DB8}" destId="{45741012-4555-4E9E-B01B-CAA16D523D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7FA15-7283-4097-B790-27FF459179E1}">
      <dsp:nvSpPr>
        <dsp:cNvPr id="0" name=""/>
        <dsp:cNvSpPr/>
      </dsp:nvSpPr>
      <dsp:spPr>
        <a:xfrm>
          <a:off x="245693" y="939335"/>
          <a:ext cx="1353132" cy="1353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730B6-435A-4546-93F3-E1B59AAF714E}">
      <dsp:nvSpPr>
        <dsp:cNvPr id="0" name=""/>
        <dsp:cNvSpPr/>
      </dsp:nvSpPr>
      <dsp:spPr>
        <a:xfrm>
          <a:off x="529851" y="1223492"/>
          <a:ext cx="784816" cy="7848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3D1E3-9951-49A2-A1B3-A0F5B1687C2E}">
      <dsp:nvSpPr>
        <dsp:cNvPr id="0" name=""/>
        <dsp:cNvSpPr/>
      </dsp:nvSpPr>
      <dsp:spPr>
        <a:xfrm>
          <a:off x="1888783" y="939335"/>
          <a:ext cx="3189526" cy="135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We encountered difficulties in coding and assembling the sensors, especially since using the Arduino IDE to program the sensors was a new experience for our team.</a:t>
          </a:r>
          <a:endParaRPr lang="en-US" sz="1600" kern="1200"/>
        </a:p>
      </dsp:txBody>
      <dsp:txXfrm>
        <a:off x="1888783" y="939335"/>
        <a:ext cx="3189526" cy="1353132"/>
      </dsp:txXfrm>
    </dsp:sp>
    <dsp:sp modelId="{0F96ADAB-BA8C-4204-9448-8946A52F8D3D}">
      <dsp:nvSpPr>
        <dsp:cNvPr id="0" name=""/>
        <dsp:cNvSpPr/>
      </dsp:nvSpPr>
      <dsp:spPr>
        <a:xfrm>
          <a:off x="5634060" y="939335"/>
          <a:ext cx="1353132" cy="1353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CD795-DE59-4627-9FFD-A1EE9BE22CBB}">
      <dsp:nvSpPr>
        <dsp:cNvPr id="0" name=""/>
        <dsp:cNvSpPr/>
      </dsp:nvSpPr>
      <dsp:spPr>
        <a:xfrm>
          <a:off x="5918218" y="1223492"/>
          <a:ext cx="784816" cy="7848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43FDA-065D-4B70-BB7B-8F26AE36AE32}">
      <dsp:nvSpPr>
        <dsp:cNvPr id="0" name=""/>
        <dsp:cNvSpPr/>
      </dsp:nvSpPr>
      <dsp:spPr>
        <a:xfrm>
          <a:off x="7277149" y="939335"/>
          <a:ext cx="3189526" cy="135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Additionally, connecting the system to the</a:t>
          </a:r>
          <a:r>
            <a:rPr lang="en-US" sz="1600" kern="1200" baseline="0">
              <a:latin typeface="Century Schoolbook" panose="02040604050505020304"/>
            </a:rPr>
            <a:t> </a:t>
          </a:r>
          <a:r>
            <a:rPr lang="en-US" sz="1600" kern="1200" baseline="0"/>
            <a:t>ThingSpeak server and creating a real-time application using streamlit that does not crash while ensuring code optimization was challenging.</a:t>
          </a:r>
          <a:endParaRPr lang="en-US" sz="1600" kern="1200"/>
        </a:p>
      </dsp:txBody>
      <dsp:txXfrm>
        <a:off x="7277149" y="939335"/>
        <a:ext cx="3189526" cy="1353132"/>
      </dsp:txXfrm>
    </dsp:sp>
    <dsp:sp modelId="{D2EB74AF-C808-4954-9B50-FB8C6A91D050}">
      <dsp:nvSpPr>
        <dsp:cNvPr id="0" name=""/>
        <dsp:cNvSpPr/>
      </dsp:nvSpPr>
      <dsp:spPr>
        <a:xfrm>
          <a:off x="245693" y="3231550"/>
          <a:ext cx="1353132" cy="1353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5E04B-875C-4921-A6F2-2A4DEB322293}">
      <dsp:nvSpPr>
        <dsp:cNvPr id="0" name=""/>
        <dsp:cNvSpPr/>
      </dsp:nvSpPr>
      <dsp:spPr>
        <a:xfrm>
          <a:off x="529851" y="3515708"/>
          <a:ext cx="784816" cy="7848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249CE-34AE-466A-BE77-464C14F91EE2}">
      <dsp:nvSpPr>
        <dsp:cNvPr id="0" name=""/>
        <dsp:cNvSpPr/>
      </dsp:nvSpPr>
      <dsp:spPr>
        <a:xfrm>
          <a:off x="1888783" y="3231550"/>
          <a:ext cx="3189526" cy="135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However, thanks to the overall contribution of our team, we divided the work into subtasks and integrated them, which allowed us to successfully complete the system.</a:t>
          </a:r>
          <a:endParaRPr lang="en-US" sz="1600" kern="1200"/>
        </a:p>
      </dsp:txBody>
      <dsp:txXfrm>
        <a:off x="1888783" y="3231550"/>
        <a:ext cx="3189526" cy="1353132"/>
      </dsp:txXfrm>
    </dsp:sp>
    <dsp:sp modelId="{4031714C-AFD8-4643-B500-E4835915885B}">
      <dsp:nvSpPr>
        <dsp:cNvPr id="0" name=""/>
        <dsp:cNvSpPr/>
      </dsp:nvSpPr>
      <dsp:spPr>
        <a:xfrm>
          <a:off x="5634060" y="3231550"/>
          <a:ext cx="1353132" cy="1353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2BE09-202C-4E44-B80C-17E53B52E7E5}">
      <dsp:nvSpPr>
        <dsp:cNvPr id="0" name=""/>
        <dsp:cNvSpPr/>
      </dsp:nvSpPr>
      <dsp:spPr>
        <a:xfrm>
          <a:off x="5918218" y="3515708"/>
          <a:ext cx="784816" cy="7848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41012-4555-4E9E-B01B-CAA16D523DA4}">
      <dsp:nvSpPr>
        <dsp:cNvPr id="0" name=""/>
        <dsp:cNvSpPr/>
      </dsp:nvSpPr>
      <dsp:spPr>
        <a:xfrm>
          <a:off x="7277149" y="3231550"/>
          <a:ext cx="3189526" cy="135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Finally, we hosted the web application on the internet using streamlit community cloud.</a:t>
          </a:r>
          <a:endParaRPr lang="en-US" sz="1600" kern="1200"/>
        </a:p>
      </dsp:txBody>
      <dsp:txXfrm>
        <a:off x="7277149" y="3231550"/>
        <a:ext cx="3189526" cy="1353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51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95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235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1032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557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260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715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710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00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88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5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922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37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3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93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9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56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661AC-F892-4617-99E4-72B76E80F3D2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B18B9-57F8-45AB-B99A-366B66120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219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2FC0-B668-3503-A85C-A6344C4C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098" y="1020436"/>
            <a:ext cx="5618092" cy="1100182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400">
                <a:latin typeface="TW Cen MT"/>
              </a:rPr>
              <a:t>ENVIRONMENTAL </a:t>
            </a:r>
            <a:br>
              <a:rPr lang="en-US" sz="4400">
                <a:latin typeface="TW Cen MT"/>
              </a:rPr>
            </a:br>
            <a:r>
              <a:rPr lang="en-US" sz="4400">
                <a:latin typeface="TW Cen MT"/>
              </a:rPr>
              <a:t>MONITORING SYSTEM</a:t>
            </a:r>
            <a:endParaRPr lang="en-IN" sz="4400">
              <a:latin typeface="TW Cen MT"/>
            </a:endParaRPr>
          </a:p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8D97C-ED18-98CB-5C41-66A96EA7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690" y="2504941"/>
            <a:ext cx="5618092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cap="all">
                <a:latin typeface="TW Cen MT"/>
                <a:cs typeface="Calibri"/>
              </a:rPr>
              <a:t>SRI HARSHA MITTAPALLI – 2869008</a:t>
            </a:r>
            <a:endParaRPr lang="en-US" sz="2000">
              <a:latin typeface="TW Cen MT"/>
              <a:cs typeface="Calibri"/>
            </a:endParaRPr>
          </a:p>
          <a:p>
            <a:pPr marL="0" indent="0">
              <a:buNone/>
            </a:pPr>
            <a:r>
              <a:rPr lang="en-US" sz="2000" cap="all">
                <a:latin typeface="TW Cen MT"/>
                <a:cs typeface="Calibri"/>
              </a:rPr>
              <a:t>PRANAY KUMAR GATTU – 2872692</a:t>
            </a:r>
            <a:endParaRPr lang="en-US" sz="2000">
              <a:latin typeface="TW Cen MT"/>
              <a:cs typeface="Calibri"/>
            </a:endParaRPr>
          </a:p>
          <a:p>
            <a:pPr marL="0" indent="0">
              <a:buNone/>
            </a:pPr>
            <a:r>
              <a:rPr lang="en-US" sz="2000" cap="all">
                <a:latin typeface="TW Cen MT"/>
                <a:cs typeface="Calibri"/>
              </a:rPr>
              <a:t>SAI CHARAN REDDY KUMBHAM – 2859573</a:t>
            </a:r>
            <a:endParaRPr lang="en-US" sz="2000">
              <a:latin typeface="TW Cen MT"/>
              <a:cs typeface="Calibri"/>
            </a:endParaRPr>
          </a:p>
          <a:p>
            <a:pPr marL="0" indent="0">
              <a:buNone/>
            </a:pPr>
            <a:r>
              <a:rPr lang="en-US" sz="2000" cap="all">
                <a:latin typeface="TW Cen MT"/>
              </a:rPr>
              <a:t>SWATHI TAKKELLAPATI – 2872600</a:t>
            </a:r>
            <a:endParaRPr lang="en-US" sz="2000"/>
          </a:p>
          <a:p>
            <a:endParaRPr lang="en-IN"/>
          </a:p>
        </p:txBody>
      </p:sp>
      <p:pic>
        <p:nvPicPr>
          <p:cNvPr id="5" name="Picture 4" descr="Aerial view of the green fields">
            <a:extLst>
              <a:ext uri="{FF2B5EF4-FFF2-40B4-BE49-F238E27FC236}">
                <a16:creationId xmlns:a16="http://schemas.microsoft.com/office/drawing/2014/main" id="{5B388D7A-3357-30D8-027E-1798389EA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7753"/>
          <a:stretch/>
        </p:blipFill>
        <p:spPr>
          <a:xfrm>
            <a:off x="20" y="10"/>
            <a:ext cx="465329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6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7A1ACD2-97F2-E9F8-6505-8DCAA647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82" y="2635903"/>
            <a:ext cx="9692640" cy="1325562"/>
          </a:xfrm>
        </p:spPr>
        <p:txBody>
          <a:bodyPr/>
          <a:lstStyle/>
          <a:p>
            <a:pPr algn="ctr"/>
            <a:r>
              <a:rPr lang="en-IN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8204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2FC0-B668-3503-A85C-A6344C4C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0" y="365760"/>
            <a:ext cx="5618092" cy="1325562"/>
          </a:xfrm>
        </p:spPr>
        <p:txBody>
          <a:bodyPr>
            <a:normAutofit/>
          </a:bodyPr>
          <a:lstStyle/>
          <a:p>
            <a:r>
              <a:rPr lang="en-IN"/>
              <a:t>The Problem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8D97C-ED18-98CB-5C41-66A96EA7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1828800"/>
            <a:ext cx="5618092" cy="435133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>
                <a:latin typeface="Calibri"/>
                <a:cs typeface="Calibri"/>
              </a:rPr>
              <a:t>Environmental pollution is a growing concern over the world, and it has become important to monitor environmental conditions in order to recognize and address potential hazards and threats.</a:t>
            </a:r>
          </a:p>
          <a:p>
            <a:r>
              <a:rPr lang="en-US">
                <a:latin typeface="Calibri"/>
                <a:cs typeface="Calibri"/>
              </a:rPr>
              <a:t>Issues with traditional monitoring systems :</a:t>
            </a:r>
          </a:p>
          <a:p>
            <a:pPr lvl="1"/>
            <a:r>
              <a:rPr lang="en-US">
                <a:latin typeface="Calibri"/>
                <a:cs typeface="Calibri"/>
              </a:rPr>
              <a:t>Devices which does not produce accurate data.</a:t>
            </a:r>
            <a:endParaRPr lang="en-US" b="0" i="0" u="none" strike="noStrike" baseline="0">
              <a:latin typeface="Calibri"/>
              <a:cs typeface="Calibri"/>
            </a:endParaRPr>
          </a:p>
          <a:p>
            <a:pPr lvl="1"/>
            <a:r>
              <a:rPr lang="en-US" b="0" i="0" u="none" strike="noStrike" baseline="0">
                <a:latin typeface="Calibri"/>
                <a:cs typeface="Calibri"/>
              </a:rPr>
              <a:t>Difficulty in monitoring individual environmental factors.</a:t>
            </a:r>
          </a:p>
          <a:p>
            <a:pPr lvl="1"/>
            <a:r>
              <a:rPr lang="en-US">
                <a:latin typeface="Calibri"/>
                <a:cs typeface="Calibri"/>
              </a:rPr>
              <a:t>Time Consuming</a:t>
            </a:r>
          </a:p>
          <a:p>
            <a:pPr lvl="1"/>
            <a:r>
              <a:rPr lang="en-US" b="0" i="0" u="none" strike="noStrike" baseline="0">
                <a:latin typeface="Calibri"/>
                <a:cs typeface="Calibri"/>
              </a:rPr>
              <a:t>Dependency</a:t>
            </a:r>
            <a:r>
              <a:rPr lang="en-US">
                <a:latin typeface="Calibri"/>
                <a:cs typeface="Calibri"/>
              </a:rPr>
              <a:t> on multiple sources of information.</a:t>
            </a:r>
          </a:p>
          <a:p>
            <a:pPr lvl="1"/>
            <a:r>
              <a:rPr lang="en-US" b="0" i="0" u="none" strike="noStrike" baseline="0">
                <a:latin typeface="Calibri"/>
                <a:cs typeface="Calibri"/>
              </a:rPr>
              <a:t>Diff</a:t>
            </a:r>
            <a:r>
              <a:rPr lang="en-US">
                <a:latin typeface="Calibri"/>
                <a:cs typeface="Calibri"/>
              </a:rPr>
              <a:t>iculty in integration of other traditional systems.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Required </a:t>
            </a:r>
            <a:r>
              <a:rPr lang="en-US" b="0" i="0" u="none" strike="noStrike" baseline="0">
                <a:latin typeface="Calibri" panose="020F0502020204030204" pitchFamily="34" charset="0"/>
              </a:rPr>
              <a:t>special knowledge to use existing monitoring systems.</a:t>
            </a:r>
            <a:endParaRPr lang="en-US" b="0" i="0" u="none" strike="noStrike" baseline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/>
          </a:p>
        </p:txBody>
      </p:sp>
      <p:pic>
        <p:nvPicPr>
          <p:cNvPr id="13" name="Picture 12" descr="Smoke from factories">
            <a:extLst>
              <a:ext uri="{FF2B5EF4-FFF2-40B4-BE49-F238E27FC236}">
                <a16:creationId xmlns:a16="http://schemas.microsoft.com/office/drawing/2014/main" id="{1C9ED4BB-7B72-C58E-797A-0D005B715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1" b="3"/>
          <a:stretch/>
        </p:blipFill>
        <p:spPr>
          <a:xfrm>
            <a:off x="20" y="10"/>
            <a:ext cx="4654272" cy="3428990"/>
          </a:xfrm>
          <a:prstGeom prst="rect">
            <a:avLst/>
          </a:prstGeom>
        </p:spPr>
      </p:pic>
      <p:pic>
        <p:nvPicPr>
          <p:cNvPr id="6" name="Picture 5" descr="Burning forest and trees">
            <a:extLst>
              <a:ext uri="{FF2B5EF4-FFF2-40B4-BE49-F238E27FC236}">
                <a16:creationId xmlns:a16="http://schemas.microsoft.com/office/drawing/2014/main" id="{D42F24C2-A83C-4D1C-DA28-4AB636001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3876" b="2"/>
          <a:stretch/>
        </p:blipFill>
        <p:spPr>
          <a:xfrm>
            <a:off x="20" y="3429001"/>
            <a:ext cx="46542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9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CB1198F-0958-42A8-D1CF-D5D78838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IMPROVED SOLUTION :</a:t>
            </a:r>
          </a:p>
          <a:p>
            <a:endParaRPr lang="en-US"/>
          </a:p>
        </p:txBody>
      </p:sp>
      <p:pic>
        <p:nvPicPr>
          <p:cNvPr id="25" name="Picture 4" descr="Cloud shaped hard drive with cables">
            <a:extLst>
              <a:ext uri="{FF2B5EF4-FFF2-40B4-BE49-F238E27FC236}">
                <a16:creationId xmlns:a16="http://schemas.microsoft.com/office/drawing/2014/main" id="{1F8626AA-992A-2B66-E5C8-1F937EFC0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8" r="25535" b="1"/>
          <a:stretch/>
        </p:blipFill>
        <p:spPr>
          <a:xfrm>
            <a:off x="1529918" y="2249487"/>
            <a:ext cx="3912219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B56BB78-F329-C679-3396-3C35A785682C}"/>
              </a:ext>
            </a:extLst>
          </p:cNvPr>
          <p:cNvSpPr txBox="1">
            <a:spLocks/>
          </p:cNvSpPr>
          <p:nvPr/>
        </p:nvSpPr>
        <p:spPr>
          <a:xfrm>
            <a:off x="6336727" y="2249487"/>
            <a:ext cx="4710683" cy="354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/>
              <a:t>The </a:t>
            </a:r>
            <a:r>
              <a:rPr lang="en-US" sz="2200" dirty="0" err="1"/>
              <a:t>ems</a:t>
            </a:r>
            <a:r>
              <a:rPr lang="en-US" sz="2200" dirty="0"/>
              <a:t>-anytime application is a solution to monitor these parameters continuously using several sensors and transmit the sensor data to a cloud server using the internet.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Extracted data can be analyzed, displayed in a user-friendly application, and display messages as needed with a pre-defined threshold.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A4C3BB4-0D98-BF23-CBC5-5BC7CAE22717}"/>
              </a:ext>
            </a:extLst>
          </p:cNvPr>
          <p:cNvSpPr txBox="1">
            <a:spLocks/>
          </p:cNvSpPr>
          <p:nvPr/>
        </p:nvSpPr>
        <p:spPr>
          <a:xfrm>
            <a:off x="1141412" y="618518"/>
            <a:ext cx="5894387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7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0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8B7247B-21FD-1212-5F20-670359C3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224369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Design</a:t>
            </a:r>
          </a:p>
        </p:txBody>
      </p:sp>
      <p:sp>
        <p:nvSpPr>
          <p:cNvPr id="201" name="Content Placeholder 10">
            <a:extLst>
              <a:ext uri="{FF2B5EF4-FFF2-40B4-BE49-F238E27FC236}">
                <a16:creationId xmlns:a16="http://schemas.microsoft.com/office/drawing/2014/main" id="{E4BCB541-1A22-337C-2B1A-854DC622A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529227"/>
            <a:ext cx="8791575" cy="8659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tx2"/>
                </a:solidFill>
              </a:rPr>
              <a:t>Environmental Monitoring System Architecture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3A5C069-7AE0-14C9-4AF5-E6336658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113" y="1584046"/>
            <a:ext cx="7447782" cy="368043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D13631-E1E6-BA94-0CF9-52205FF6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125" y="618518"/>
            <a:ext cx="9905998" cy="1478570"/>
          </a:xfrm>
        </p:spPr>
        <p:txBody>
          <a:bodyPr/>
          <a:lstStyle/>
          <a:p>
            <a:r>
              <a:rPr lang="en-US"/>
              <a:t>Components used:</a:t>
            </a:r>
          </a:p>
        </p:txBody>
      </p:sp>
      <p:pic>
        <p:nvPicPr>
          <p:cNvPr id="13" name="Content Placeholder 3" descr="A watch on a person&amp;#39;s wrist&#10;&#10;Description automatically generated">
            <a:extLst>
              <a:ext uri="{FF2B5EF4-FFF2-40B4-BE49-F238E27FC236}">
                <a16:creationId xmlns:a16="http://schemas.microsoft.com/office/drawing/2014/main" id="{92E58481-547A-F155-2224-C500B8EBF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856" y="2309513"/>
            <a:ext cx="1472368" cy="170971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694E6D-6806-E48C-4856-2B5F14D61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00" y="2309512"/>
            <a:ext cx="1565008" cy="1709718"/>
          </a:xfrm>
          <a:prstGeom prst="rect">
            <a:avLst/>
          </a:prstGeom>
        </p:spPr>
      </p:pic>
      <p:pic>
        <p:nvPicPr>
          <p:cNvPr id="17" name="Picture 1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D2448D1-2CED-1D36-F8FE-94A48C8C0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218" y="2309512"/>
            <a:ext cx="1568439" cy="17097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A3F864-817A-5676-EBA0-3DD3211EF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870" y="2309512"/>
            <a:ext cx="1594779" cy="1709718"/>
          </a:xfrm>
          <a:prstGeom prst="rect">
            <a:avLst/>
          </a:prstGeom>
        </p:spPr>
      </p:pic>
      <p:pic>
        <p:nvPicPr>
          <p:cNvPr id="21" name="Picture 2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193C5E0-44C5-8369-E0B7-A4C2B503B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905" y="2309512"/>
            <a:ext cx="1707137" cy="1709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28C0FB-C35D-5890-CD23-8202A2050AC4}"/>
              </a:ext>
            </a:extLst>
          </p:cNvPr>
          <p:cNvSpPr txBox="1"/>
          <p:nvPr/>
        </p:nvSpPr>
        <p:spPr>
          <a:xfrm>
            <a:off x="1452526" y="4451195"/>
            <a:ext cx="14989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MQ-135 </a:t>
            </a:r>
          </a:p>
          <a:p>
            <a:r>
              <a:rPr lang="en-US"/>
              <a:t>  (Air Quality)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CDBC6-3854-9003-BE9E-BA0B9C76748B}"/>
              </a:ext>
            </a:extLst>
          </p:cNvPr>
          <p:cNvSpPr txBox="1"/>
          <p:nvPr/>
        </p:nvSpPr>
        <p:spPr>
          <a:xfrm>
            <a:off x="3540856" y="4451195"/>
            <a:ext cx="14989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DHT-11</a:t>
            </a:r>
          </a:p>
          <a:p>
            <a:r>
              <a:rPr lang="en-US"/>
              <a:t>(Temperature and Humidity)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B27A7-D2FF-C9CC-9629-699DCB471270}"/>
              </a:ext>
            </a:extLst>
          </p:cNvPr>
          <p:cNvSpPr txBox="1"/>
          <p:nvPr/>
        </p:nvSpPr>
        <p:spPr>
          <a:xfrm>
            <a:off x="5507234" y="4482853"/>
            <a:ext cx="19542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ARDUINO UNO</a:t>
            </a:r>
          </a:p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01609-F37C-A25C-1C4D-6E5849FCAFAA}"/>
              </a:ext>
            </a:extLst>
          </p:cNvPr>
          <p:cNvSpPr txBox="1"/>
          <p:nvPr/>
        </p:nvSpPr>
        <p:spPr>
          <a:xfrm>
            <a:off x="7576634" y="4479417"/>
            <a:ext cx="1705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ESP8266</a:t>
            </a:r>
          </a:p>
          <a:p>
            <a:r>
              <a:rPr lang="en-US"/>
              <a:t>       (Wi-Fi)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B6686-B333-EF43-23F6-A8483A4D0919}"/>
              </a:ext>
            </a:extLst>
          </p:cNvPr>
          <p:cNvSpPr txBox="1"/>
          <p:nvPr/>
        </p:nvSpPr>
        <p:spPr>
          <a:xfrm>
            <a:off x="9674486" y="4451195"/>
            <a:ext cx="14989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MQ-2</a:t>
            </a:r>
          </a:p>
          <a:p>
            <a:r>
              <a:rPr lang="en-US"/>
              <a:t>   (Smoke)</a:t>
            </a:r>
          </a:p>
        </p:txBody>
      </p:sp>
    </p:spTree>
    <p:extLst>
      <p:ext uri="{BB962C8B-B14F-4D97-AF65-F5344CB8AC3E}">
        <p14:creationId xmlns:p14="http://schemas.microsoft.com/office/powerpoint/2010/main" val="8089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D170A14-4971-1B00-FBFD-EC8574E7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en-US"/>
              <a:t>What has been done till now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0EEE2E-29F2-AE11-5F48-A3EC34341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250509"/>
            <a:ext cx="4572002" cy="40684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800">
                <a:latin typeface="Calibri"/>
                <a:ea typeface="Calibri"/>
                <a:cs typeface="Calibri"/>
              </a:rPr>
              <a:t>Assembly and coding of all the sensors has been completed.</a:t>
            </a:r>
          </a:p>
          <a:p>
            <a:pPr algn="just"/>
            <a:r>
              <a:rPr lang="en-US" sz="1800">
                <a:latin typeface="Calibri"/>
                <a:ea typeface="Calibri"/>
                <a:cs typeface="Calibri"/>
              </a:rPr>
              <a:t>The </a:t>
            </a:r>
            <a:r>
              <a:rPr lang="en-US" sz="1800" err="1">
                <a:latin typeface="Calibri"/>
                <a:ea typeface="Calibri"/>
                <a:cs typeface="Calibri"/>
              </a:rPr>
              <a:t>ThingSpeak</a:t>
            </a:r>
            <a:r>
              <a:rPr lang="en-US" sz="1800">
                <a:latin typeface="Calibri"/>
                <a:ea typeface="Calibri"/>
                <a:cs typeface="Calibri"/>
              </a:rPr>
              <a:t> cloud server has been configured with multiple channels to receive data and the system has been connected to ThingSpeak using APIs.</a:t>
            </a:r>
          </a:p>
          <a:p>
            <a:pPr algn="just"/>
            <a:r>
              <a:rPr lang="en-US" sz="1800">
                <a:latin typeface="Calibri"/>
                <a:ea typeface="Calibri"/>
                <a:cs typeface="Calibri"/>
              </a:rPr>
              <a:t>The web application has been implemented using the Streamlit library and has been hosted on the internet successfully.</a:t>
            </a:r>
          </a:p>
          <a:p>
            <a:pPr algn="just"/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Report is under progress. (D</a:t>
            </a:r>
            <a:r>
              <a:rPr lang="en-US" sz="1800">
                <a:latin typeface="Calibri"/>
                <a:cs typeface="Calibri"/>
              </a:rPr>
              <a:t>raft 1 initiated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)</a:t>
            </a:r>
          </a:p>
        </p:txBody>
      </p:sp>
      <p:pic>
        <p:nvPicPr>
          <p:cNvPr id="14" name="Picture 13" descr="Cloud shaped hard drive with cables">
            <a:extLst>
              <a:ext uri="{FF2B5EF4-FFF2-40B4-BE49-F238E27FC236}">
                <a16:creationId xmlns:a16="http://schemas.microsoft.com/office/drawing/2014/main" id="{D101EB82-4C94-8F19-A8AB-9FDBAC8D3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5" r="30837" b="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2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 267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69" name="Rectangle 268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0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6" name="Group 271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73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4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7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2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E01FBF7-EB1F-E7B5-25D3-1F37320BB37B}"/>
              </a:ext>
            </a:extLst>
          </p:cNvPr>
          <p:cNvSpPr txBox="1">
            <a:spLocks/>
          </p:cNvSpPr>
          <p:nvPr/>
        </p:nvSpPr>
        <p:spPr>
          <a:xfrm>
            <a:off x="8411781" y="618518"/>
            <a:ext cx="2948240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/>
              <a:t>Results</a:t>
            </a:r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BBC8F2-F781-AA85-0B5D-3159FDE2E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3" r="-2" b="3083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717525E-CF07-522F-CCB1-CD71FA824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54" r="-2" b="5625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263" name="Subtitle 2">
            <a:extLst>
              <a:ext uri="{FF2B5EF4-FFF2-40B4-BE49-F238E27FC236}">
                <a16:creationId xmlns:a16="http://schemas.microsoft.com/office/drawing/2014/main" id="{B049F3F2-E9D1-8B80-F083-C26E037D5E4F}"/>
              </a:ext>
            </a:extLst>
          </p:cNvPr>
          <p:cNvSpPr txBox="1">
            <a:spLocks/>
          </p:cNvSpPr>
          <p:nvPr/>
        </p:nvSpPr>
        <p:spPr>
          <a:xfrm>
            <a:off x="8411781" y="2249487"/>
            <a:ext cx="3356070" cy="354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Data has been collected from the sensors and transmitted to a web based interface.</a:t>
            </a:r>
            <a:endParaRPr lang="en-US"/>
          </a:p>
          <a:p>
            <a:pPr marL="342900"/>
            <a:r>
              <a:rPr lang="en-US" sz="1800"/>
              <a:t>Temperature</a:t>
            </a:r>
          </a:p>
          <a:p>
            <a:pPr marL="342900"/>
            <a:r>
              <a:rPr lang="en-US" sz="1800"/>
              <a:t>Humidity</a:t>
            </a:r>
          </a:p>
          <a:p>
            <a:pPr marL="342900"/>
            <a:r>
              <a:rPr lang="en-US" sz="1800"/>
              <a:t>Smoke</a:t>
            </a:r>
          </a:p>
          <a:p>
            <a:pPr marL="342900"/>
            <a:r>
              <a:rPr lang="en-US" sz="1800"/>
              <a:t>Air Quality</a:t>
            </a:r>
          </a:p>
        </p:txBody>
      </p:sp>
      <p:cxnSp>
        <p:nvCxnSpPr>
          <p:cNvPr id="267" name="Straight Connector 327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71" name="Straight Connector 329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601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B58DFB-C14C-8227-ABE7-0F51A8183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7" y="632830"/>
            <a:ext cx="10170906" cy="723416"/>
          </a:xfrm>
        </p:spPr>
        <p:txBody>
          <a:bodyPr>
            <a:noAutofit/>
          </a:bodyPr>
          <a:lstStyle/>
          <a:p>
            <a:r>
              <a:rPr lang="en-US" sz="4400"/>
              <a:t>  Conclusion</a:t>
            </a:r>
            <a:endParaRPr lang="en-IN" sz="4400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FF8D4E1-AD7F-9960-F010-F31DA87A2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4546194"/>
              </p:ext>
            </p:extLst>
          </p:nvPr>
        </p:nvGraphicFramePr>
        <p:xfrm>
          <a:off x="518617" y="1333982"/>
          <a:ext cx="10712370" cy="5524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6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7A1ACD2-97F2-E9F8-6505-8DCAA647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82" y="2625170"/>
            <a:ext cx="9692640" cy="1325562"/>
          </a:xfrm>
        </p:spPr>
        <p:txBody>
          <a:bodyPr/>
          <a:lstStyle/>
          <a:p>
            <a:pPr algn="ctr"/>
            <a:r>
              <a:rPr lang="en-IN"/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1511601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Circuit</vt:lpstr>
      <vt:lpstr>ENVIRONMENTAL  MONITORING SYSTEM </vt:lpstr>
      <vt:lpstr>The Problem :</vt:lpstr>
      <vt:lpstr>IMPROVED SOLUTION : </vt:lpstr>
      <vt:lpstr>Design</vt:lpstr>
      <vt:lpstr>Components used:</vt:lpstr>
      <vt:lpstr>What has been done till now</vt:lpstr>
      <vt:lpstr>PowerPoint Presentation</vt:lpstr>
      <vt:lpstr>  Conclusion</vt:lpstr>
      <vt:lpstr>QNA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Monitoring System</dc:title>
  <dc:creator>Pranay Gattu</dc:creator>
  <cp:revision>7</cp:revision>
  <dcterms:created xsi:type="dcterms:W3CDTF">2023-02-25T03:09:58Z</dcterms:created>
  <dcterms:modified xsi:type="dcterms:W3CDTF">2023-05-02T20:08:30Z</dcterms:modified>
</cp:coreProperties>
</file>